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9" r:id="rId2"/>
    <p:sldId id="749" r:id="rId3"/>
    <p:sldId id="671" r:id="rId4"/>
    <p:sldId id="730" r:id="rId5"/>
    <p:sldId id="485" r:id="rId6"/>
    <p:sldId id="750" r:id="rId7"/>
    <p:sldId id="280" r:id="rId8"/>
    <p:sldId id="751" r:id="rId9"/>
    <p:sldId id="752" r:id="rId10"/>
    <p:sldId id="753" r:id="rId11"/>
    <p:sldId id="754" r:id="rId12"/>
    <p:sldId id="4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8616" autoAdjust="0"/>
  </p:normalViewPr>
  <p:slideViewPr>
    <p:cSldViewPr>
      <p:cViewPr varScale="1">
        <p:scale>
          <a:sx n="98" d="100"/>
          <a:sy n="98" d="100"/>
        </p:scale>
        <p:origin x="81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750D1-DB39-4E10-A000-A82320FC4625}" type="datetimeFigureOut">
              <a:rPr lang="nb-NO" smtClean="0"/>
              <a:t>22.11.2021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E60D0-FAF8-45C8-983F-0FDFF1A7AA8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897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Artwork: unfold05 by Thomas Lin Pedersen (www.data-imaginist.com/art)</a:t>
            </a:r>
            <a:endParaRPr lang="nb-N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E60D0-FAF8-45C8-983F-0FDFF1A7AA8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133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Illustration rom book chapter </a:t>
            </a:r>
            <a:r>
              <a:rPr lang="en-US" dirty="0" err="1"/>
              <a:t>doi</a:t>
            </a:r>
            <a:r>
              <a:rPr lang="en-US" dirty="0"/>
              <a:t>: 10.1039/9781788019880-00096</a:t>
            </a:r>
            <a:br>
              <a:rPr lang="en-US" dirty="0"/>
            </a:br>
            <a:r>
              <a:rPr lang="en-GB" dirty="0"/>
              <a:t>UMAP from </a:t>
            </a:r>
            <a:r>
              <a:rPr lang="en-GB" dirty="0" err="1"/>
              <a:t>gnomAD</a:t>
            </a:r>
            <a:r>
              <a:rPr lang="en-GB" dirty="0"/>
              <a:t> (gnomad.broadinstitute.org)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7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3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7866-1118-4821-9EE0-087E8B36A260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903-5AAD-455C-A7B6-E83443CF9F59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6B96-C091-4415-94A1-6D3FE4D9E28D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4426-5FD5-49DA-A90C-E322A362DEE1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A1CD-99E6-4A95-9652-F96F665FFE63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8EC0-4F29-4CA4-9B96-E5104DF80289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06C8-9CBA-46AE-9FD3-95E80D9C356C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85BC-889A-462A-968D-5A4368DA6C8D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E468-5990-4F6D-A10D-511B9DBB7EB9}" type="datetime1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9AA9-15B8-466E-9B2E-B913C4D9CB8C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05E5-59A0-4599-9B88-83876B3CDAEA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845AA-3E2D-4CA0-BAFA-3C4E3B985540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38/s41576-020-0258-4" TargetMode="Externa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4805" y="1524395"/>
            <a:ext cx="4982390" cy="1218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dirty="0" err="1">
                <a:latin typeface="Cambria" panose="02040503050406030204" pitchFamily="18" charset="0"/>
              </a:rPr>
              <a:t>NordBioNet</a:t>
            </a:r>
            <a:r>
              <a:rPr lang="en-US" sz="2600" dirty="0">
                <a:latin typeface="Cambria" panose="02040503050406030204" pitchFamily="18" charset="0"/>
              </a:rPr>
              <a:t> Summer School 2021</a:t>
            </a:r>
            <a:br>
              <a:rPr lang="en-US" sz="2600" dirty="0">
                <a:latin typeface="Cambria" panose="02040503050406030204" pitchFamily="18" charset="0"/>
              </a:rPr>
            </a:br>
            <a:r>
              <a:rPr lang="en-US" sz="2600" dirty="0">
                <a:latin typeface="Cambria" panose="02040503050406030204" pitchFamily="18" charset="0"/>
              </a:rPr>
              <a:t>Proteogenomics Workshop</a:t>
            </a:r>
            <a:endParaRPr lang="nb-NO" sz="2600" dirty="0">
              <a:latin typeface="Cambria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6200" y="2783400"/>
            <a:ext cx="4419600" cy="36000"/>
            <a:chOff x="2362200" y="2514600"/>
            <a:chExt cx="4419600" cy="36000"/>
          </a:xfrm>
        </p:grpSpPr>
        <p:sp>
          <p:nvSpPr>
            <p:cNvPr id="8" name="Rectangle 7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flipH="1" flipV="1">
            <a:off x="3886200" y="1447800"/>
            <a:ext cx="4419600" cy="36000"/>
            <a:chOff x="2362200" y="2514600"/>
            <a:chExt cx="4419600" cy="36000"/>
          </a:xfrm>
        </p:grpSpPr>
        <p:sp>
          <p:nvSpPr>
            <p:cNvPr id="14" name="Rectangle 13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9F7C8-302B-47A2-9DDE-40BE306A111C}"/>
              </a:ext>
            </a:extLst>
          </p:cNvPr>
          <p:cNvSpPr txBox="1"/>
          <p:nvPr/>
        </p:nvSpPr>
        <p:spPr>
          <a:xfrm>
            <a:off x="11276370" y="0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600" i="1" dirty="0">
                <a:latin typeface="Cambria" panose="02040503050406030204" pitchFamily="18" charset="0"/>
              </a:rPr>
              <a:t>21.08.02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EB4FD7B-6EAA-41C9-892A-5E1F65465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724400"/>
            <a:ext cx="6172200" cy="2028800"/>
          </a:xfrm>
        </p:spPr>
        <p:txBody>
          <a:bodyPr>
            <a:normAutofit fontScale="92500" lnSpcReduction="10000"/>
          </a:bodyPr>
          <a:lstStyle/>
          <a:p>
            <a:pPr algn="r">
              <a:spcBef>
                <a:spcPts val="0"/>
              </a:spcBef>
            </a:pPr>
            <a:r>
              <a:rPr lang="nl-BE" sz="2600" dirty="0">
                <a:solidFill>
                  <a:schemeClr val="tx1"/>
                </a:solidFill>
                <a:latin typeface="Cambria" panose="02040503050406030204" pitchFamily="18" charset="0"/>
              </a:rPr>
              <a:t>Marc Vaudel</a:t>
            </a:r>
          </a:p>
          <a:p>
            <a:pPr algn="r">
              <a:spcBef>
                <a:spcPts val="0"/>
              </a:spcBef>
            </a:pPr>
            <a:endParaRPr lang="en-GB" sz="12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endParaRPr lang="en-GB" sz="18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Medical Genetics and Molecular Medicine, </a:t>
            </a: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Haukeland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University Hospital, Bergen, Norway</a:t>
            </a:r>
          </a:p>
          <a:p>
            <a:pPr algn="r">
              <a:spcBef>
                <a:spcPts val="0"/>
              </a:spcBef>
            </a:pP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Diabetes Research, Department of Clinical Science, University of Bergen, Norway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73E90-F295-4D13-B2FA-A43A9483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t="19376" r="14105" b="29570"/>
          <a:stretch/>
        </p:blipFill>
        <p:spPr>
          <a:xfrm>
            <a:off x="0" y="4034781"/>
            <a:ext cx="3124200" cy="2823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29ED52-9AAC-4835-A523-428E90FE4902}"/>
              </a:ext>
            </a:extLst>
          </p:cNvPr>
          <p:cNvSpPr txBox="1"/>
          <p:nvPr/>
        </p:nvSpPr>
        <p:spPr>
          <a:xfrm>
            <a:off x="2286000" y="6396335"/>
            <a:ext cx="611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Unfold05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Thomas Lin Pedersen 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73393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9038095-A11A-4793-83E7-DABE5274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24595"/>
            <a:ext cx="4444731" cy="3330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56A1653-9047-4A37-9DE7-269AACC95A8C}"/>
              </a:ext>
            </a:extLst>
          </p:cNvPr>
          <p:cNvGrpSpPr/>
          <p:nvPr/>
        </p:nvGrpSpPr>
        <p:grpSpPr>
          <a:xfrm>
            <a:off x="5095651" y="4851476"/>
            <a:ext cx="6791549" cy="360000"/>
            <a:chOff x="384875" y="811479"/>
            <a:chExt cx="6791549" cy="360000"/>
          </a:xfrm>
        </p:grpSpPr>
        <p:pic>
          <p:nvPicPr>
            <p:cNvPr id="40" name="Graphic 39" descr="Arrow: Slight curve">
              <a:extLst>
                <a:ext uri="{FF2B5EF4-FFF2-40B4-BE49-F238E27FC236}">
                  <a16:creationId xmlns:a16="http://schemas.microsoft.com/office/drawing/2014/main" id="{058ECF95-9BD9-411F-8458-ED44D384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1AD0899-2D5E-4F92-9194-C78C26F964E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Mechanism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3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C1FCD5C-78C0-422A-A299-A3403835E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7" y="4052953"/>
            <a:ext cx="10778835" cy="2717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Towards routine proteogenomics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426669" y="762000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What are the odds?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426669" y="1345557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Do the data make the story or does the story make the data? 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426669" y="1929114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How many experts do you need to run a proteogenomics project?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AB2CC2-44BB-469C-BA96-DB90D21C5AC8}"/>
              </a:ext>
            </a:extLst>
          </p:cNvPr>
          <p:cNvGrpSpPr/>
          <p:nvPr/>
        </p:nvGrpSpPr>
        <p:grpSpPr>
          <a:xfrm>
            <a:off x="426669" y="2512671"/>
            <a:ext cx="6791549" cy="360000"/>
            <a:chOff x="384875" y="811479"/>
            <a:chExt cx="6791549" cy="360000"/>
          </a:xfrm>
        </p:grpSpPr>
        <p:pic>
          <p:nvPicPr>
            <p:cNvPr id="46" name="Graphic 45" descr="Arrow: Slight curve">
              <a:extLst>
                <a:ext uri="{FF2B5EF4-FFF2-40B4-BE49-F238E27FC236}">
                  <a16:creationId xmlns:a16="http://schemas.microsoft.com/office/drawing/2014/main" id="{1833CB19-D544-4AA4-A6D7-983CE76B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6286CF56-3B70-4ECD-9D5D-A7AF72D92927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Can this be done at scale?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48" name="Subtitle 2">
            <a:extLst>
              <a:ext uri="{FF2B5EF4-FFF2-40B4-BE49-F238E27FC236}">
                <a16:creationId xmlns:a16="http://schemas.microsoft.com/office/drawing/2014/main" id="{FB95BB05-61DE-4227-B5F9-982806A52950}"/>
              </a:ext>
            </a:extLst>
          </p:cNvPr>
          <p:cNvSpPr txBox="1">
            <a:spLocks/>
          </p:cNvSpPr>
          <p:nvPr/>
        </p:nvSpPr>
        <p:spPr>
          <a:xfrm>
            <a:off x="5777574" y="6551442"/>
            <a:ext cx="6414426" cy="30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hangingPunct="0">
              <a:spcBef>
                <a:spcPts val="0"/>
              </a:spcBef>
              <a:buNone/>
              <a:defRPr/>
            </a:pPr>
            <a:r>
              <a:rPr lang="nb-NO" sz="1600" dirty="0">
                <a:hlinkClick r:id="rId5"/>
              </a:rPr>
              <a:t>doi.org/10.1038/s41576-020-0258-4</a:t>
            </a:r>
            <a:endParaRPr lang="en-GB" sz="1600" dirty="0"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FC9A21-CFFC-4754-BB4E-63AAED7F7A2E}"/>
              </a:ext>
            </a:extLst>
          </p:cNvPr>
          <p:cNvGrpSpPr/>
          <p:nvPr/>
        </p:nvGrpSpPr>
        <p:grpSpPr>
          <a:xfrm>
            <a:off x="426669" y="3149670"/>
            <a:ext cx="6791549" cy="360000"/>
            <a:chOff x="384875" y="811479"/>
            <a:chExt cx="6791549" cy="360000"/>
          </a:xfrm>
        </p:grpSpPr>
        <p:pic>
          <p:nvPicPr>
            <p:cNvPr id="21" name="Graphic 20" descr="Arrow: Slight curve">
              <a:extLst>
                <a:ext uri="{FF2B5EF4-FFF2-40B4-BE49-F238E27FC236}">
                  <a16:creationId xmlns:a16="http://schemas.microsoft.com/office/drawing/2014/main" id="{4DD22659-B03C-4B2D-A7F2-7EA33467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1088A60D-4BA0-48FA-ADB7-127B5E4F9091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Are we allowed to do it?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8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381AEE-9FB2-45DA-9233-F4D7D5D0119D}"/>
              </a:ext>
            </a:extLst>
          </p:cNvPr>
          <p:cNvGrpSpPr/>
          <p:nvPr/>
        </p:nvGrpSpPr>
        <p:grpSpPr>
          <a:xfrm>
            <a:off x="0" y="87868"/>
            <a:ext cx="4343400" cy="417000"/>
            <a:chOff x="1524000" y="87868"/>
            <a:chExt cx="4343400" cy="417000"/>
          </a:xfrm>
        </p:grpSpPr>
        <p:sp>
          <p:nvSpPr>
            <p:cNvPr id="21" name="TextBox 20"/>
            <p:cNvSpPr txBox="1"/>
            <p:nvPr/>
          </p:nvSpPr>
          <p:spPr>
            <a:xfrm>
              <a:off x="1600200" y="87868"/>
              <a:ext cx="2016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Cambria" panose="02040503050406030204" pitchFamily="18" charset="0"/>
                </a:rPr>
                <a:t>Acknowledgement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524000" y="468868"/>
              <a:ext cx="4343400" cy="36000"/>
              <a:chOff x="0" y="468868"/>
              <a:chExt cx="4343400" cy="36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0" y="468868"/>
                <a:ext cx="4267200" cy="3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0" y="468868"/>
                <a:ext cx="434340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2" descr="C:\Users\mva037\Documents\presentations\2014\05 probe course\illustrations\imag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305" y="5970859"/>
            <a:ext cx="811479" cy="7490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mva037\Documents\illustrations\forskningsråd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" y="5999614"/>
            <a:ext cx="2940113" cy="6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69F0F4-5415-4505-AFE3-45F8ACE9F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1" y="882220"/>
            <a:ext cx="8559759" cy="4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77907B-A6D7-4846-A58C-AC79D18BF987}"/>
              </a:ext>
            </a:extLst>
          </p:cNvPr>
          <p:cNvSpPr txBox="1"/>
          <p:nvPr/>
        </p:nvSpPr>
        <p:spPr>
          <a:xfrm>
            <a:off x="4423074" y="3182778"/>
            <a:ext cx="33458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Why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proteogenomics</a:t>
            </a:r>
            <a:r>
              <a:rPr lang="en-US" sz="2600" dirty="0">
                <a:latin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472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39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 and proteoforms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D4428-DBD7-4700-9840-E04452C1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52" y="87868"/>
            <a:ext cx="6648761" cy="654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D08F9-74DA-44BB-89EA-6B382C108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3" y="2201727"/>
            <a:ext cx="3727590" cy="3925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5CE64-4A32-46EF-A3B5-EEB0F2ADC03D}"/>
              </a:ext>
            </a:extLst>
          </p:cNvPr>
          <p:cNvGrpSpPr/>
          <p:nvPr/>
        </p:nvGrpSpPr>
        <p:grpSpPr>
          <a:xfrm>
            <a:off x="171718" y="912407"/>
            <a:ext cx="4648200" cy="879259"/>
            <a:chOff x="6858000" y="4661560"/>
            <a:chExt cx="4648200" cy="8792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DF8B6A-9552-42DB-9B2B-3A50181B90FC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1CF16AC-270C-49B7-A3BB-AA4C3369FC45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B287638-95EF-4CEA-8C2A-1F0EBB989EDD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7C54AA3C-20ED-4557-920F-6C857CA0A9C2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Where did you get protein sequences from?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EA2B9D2-4352-4A85-BD1E-CB2FE495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6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23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841C5-8815-4F2A-82CD-A0CBD0EE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30734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64CF1A-4AC1-42E7-ACB3-2EF561AFDE79}"/>
              </a:ext>
            </a:extLst>
          </p:cNvPr>
          <p:cNvGrpSpPr/>
          <p:nvPr/>
        </p:nvGrpSpPr>
        <p:grpSpPr>
          <a:xfrm>
            <a:off x="990601" y="4527326"/>
            <a:ext cx="8629244" cy="360000"/>
            <a:chOff x="689676" y="4325619"/>
            <a:chExt cx="8629244" cy="360000"/>
          </a:xfrm>
        </p:grpSpPr>
        <p:pic>
          <p:nvPicPr>
            <p:cNvPr id="10" name="Graphic 9" descr="Arrow: Slight curve">
              <a:extLst>
                <a:ext uri="{FF2B5EF4-FFF2-40B4-BE49-F238E27FC236}">
                  <a16:creationId xmlns:a16="http://schemas.microsoft.com/office/drawing/2014/main" id="{38963429-59EB-4517-8622-B626A4322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676" y="4325619"/>
              <a:ext cx="360000" cy="360000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9F888E94-FB9D-4FA2-B1CF-721B04472E05}"/>
                </a:ext>
              </a:extLst>
            </p:cNvPr>
            <p:cNvSpPr txBox="1">
              <a:spLocks/>
            </p:cNvSpPr>
            <p:nvPr/>
          </p:nvSpPr>
          <p:spPr>
            <a:xfrm>
              <a:off x="1064267" y="4352340"/>
              <a:ext cx="8254653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800" dirty="0"/>
                <a:t>Proteogenomics: </a:t>
              </a:r>
              <a:r>
                <a:rPr lang="en-GB" sz="1800" dirty="0">
                  <a:solidFill>
                    <a:srgbClr val="C00000"/>
                  </a:solidFill>
                </a:rPr>
                <a:t>joint interpretation </a:t>
              </a:r>
              <a:r>
                <a:rPr lang="en-GB" sz="1800" dirty="0"/>
                <a:t>of genomics and proteomics data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BD3F89-9188-4C07-9334-97F95F946086}"/>
              </a:ext>
            </a:extLst>
          </p:cNvPr>
          <p:cNvGrpSpPr/>
          <p:nvPr/>
        </p:nvGrpSpPr>
        <p:grpSpPr>
          <a:xfrm>
            <a:off x="7295745" y="5796178"/>
            <a:ext cx="4648200" cy="879259"/>
            <a:chOff x="6858000" y="4661560"/>
            <a:chExt cx="4648200" cy="8792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859832-4B64-4DFF-95C7-B14BB549E437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094E426-5483-4451-BBA9-AB47D3CB42BB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1EF825D-1FD6-49CD-B1E0-BB4A77DECA91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5967F1C7-7CC7-4F53-8521-BAC5B0DAFD78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Why would you want to combine genomics and proteomics data?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5EEB8EA-3F7C-4937-B514-A86B3D0E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8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7B9994-3567-4BB2-80E4-FB2C8CF6A858}"/>
              </a:ext>
            </a:extLst>
          </p:cNvPr>
          <p:cNvSpPr txBox="1"/>
          <p:nvPr/>
        </p:nvSpPr>
        <p:spPr>
          <a:xfrm>
            <a:off x="4563501" y="3182778"/>
            <a:ext cx="3065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A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clinical</a:t>
            </a:r>
            <a:r>
              <a:rPr lang="en-US" sz="2600" dirty="0">
                <a:latin typeface="Cambria" panose="02040503050406030204" pitchFamily="18" charset="0"/>
              </a:rPr>
              <a:t> case study</a:t>
            </a:r>
          </a:p>
        </p:txBody>
      </p:sp>
    </p:spTree>
    <p:extLst>
      <p:ext uri="{BB962C8B-B14F-4D97-AF65-F5344CB8AC3E}">
        <p14:creationId xmlns:p14="http://schemas.microsoft.com/office/powerpoint/2010/main" val="95670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164350-CC3C-4D3E-B546-478CD8E6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63" y="504868"/>
            <a:ext cx="6185297" cy="6223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4ECA8E-C5DF-4F0A-B27B-8A0ABD35D6EC}"/>
              </a:ext>
            </a:extLst>
          </p:cNvPr>
          <p:cNvSpPr txBox="1"/>
          <p:nvPr/>
        </p:nvSpPr>
        <p:spPr>
          <a:xfrm>
            <a:off x="400972" y="758952"/>
            <a:ext cx="4993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Frazier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Fatal Perinatal Mitochondrial Cardiac Failure Caused by Recurrent </a:t>
            </a:r>
            <a:r>
              <a:rPr lang="en-US" i="1" dirty="0">
                <a:solidFill>
                  <a:srgbClr val="C00000"/>
                </a:solidFill>
              </a:rPr>
              <a:t>De Novo </a:t>
            </a:r>
            <a:r>
              <a:rPr lang="en-US" dirty="0">
                <a:solidFill>
                  <a:srgbClr val="C00000"/>
                </a:solidFill>
              </a:rPr>
              <a:t>Duplications in the </a:t>
            </a:r>
            <a:r>
              <a:rPr lang="en-US" i="1" dirty="0">
                <a:solidFill>
                  <a:srgbClr val="C00000"/>
                </a:solidFill>
              </a:rPr>
              <a:t>ATAD3</a:t>
            </a:r>
            <a:r>
              <a:rPr lang="en-US" dirty="0">
                <a:solidFill>
                  <a:srgbClr val="C00000"/>
                </a:solidFill>
              </a:rPr>
              <a:t> Locus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i="1" dirty="0"/>
              <a:t>doi.org/10.1016/j.medj.2020.06.004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6781E-7D32-4A31-B1C2-C1C40BD53484}"/>
              </a:ext>
            </a:extLst>
          </p:cNvPr>
          <p:cNvSpPr txBox="1"/>
          <p:nvPr/>
        </p:nvSpPr>
        <p:spPr>
          <a:xfrm>
            <a:off x="76200" y="87868"/>
            <a:ext cx="352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precision medicine success story?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228837-AB78-4AB7-BF86-EB3B664D41CC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240876-7987-4A43-8970-13C86D8A0D03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07DA1D-BA93-4F35-B258-30F5FD9A3AA8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53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1289C6-A4C2-4A5B-9574-DE736527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8" y="781524"/>
            <a:ext cx="4327213" cy="5294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2BD2D3-2176-46AC-ABCA-A062C118983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119BB4B1-4F9C-439D-B877-61CCD00B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44B6131A-E2F6-4DF5-9AA8-B34F11015B8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F0DFE0-9E44-4448-A390-F043CA718986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721BE021-03C2-4CDC-A7BC-0D77698B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5271CEC7-3CB0-480E-8018-DA448924B1EB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B84FC-82E1-4E29-87E0-169ED30E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72263"/>
            <a:ext cx="4444731" cy="4658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1B232AF-A09B-41B0-B9B3-A5879791E17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2CA10C95-9F83-491B-9736-4FF8A8184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BCA7F0EE-4204-4119-8E09-BC6E0403090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3E89A3-48BB-4284-A8E1-5DA846DE246C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8B39BBBA-85C4-4F04-B503-9DA22BE5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CA7822A5-6E7F-4AC5-96CE-9DE3EB124BD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A1DD59-AE60-4B18-8E88-D7E205766A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44" name="Graphic 43" descr="Arrow: Slight curve">
              <a:extLst>
                <a:ext uri="{FF2B5EF4-FFF2-40B4-BE49-F238E27FC236}">
                  <a16:creationId xmlns:a16="http://schemas.microsoft.com/office/drawing/2014/main" id="{87CD1860-F62C-4FE6-A668-01235213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2FD3ECB0-F1C9-412F-BDE3-00B1AC8BDA00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07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B43FE-9BBB-4149-84F8-0D2E156C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4194"/>
            <a:ext cx="4444731" cy="533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stealth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58459</TotalTime>
  <Words>431</Words>
  <Application>Microsoft Office PowerPoint</Application>
  <PresentationFormat>Widescreen</PresentationFormat>
  <Paragraphs>56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mva037</dc:creator>
  <cp:lastModifiedBy>Marc Vaudel</cp:lastModifiedBy>
  <cp:revision>974</cp:revision>
  <dcterms:created xsi:type="dcterms:W3CDTF">2006-08-16T00:00:00Z</dcterms:created>
  <dcterms:modified xsi:type="dcterms:W3CDTF">2021-11-22T10:36:34Z</dcterms:modified>
</cp:coreProperties>
</file>